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858000" cy="9144000"/>
  <p:embeddedFontLst>
    <p:embeddedFont>
      <p:font typeface="Raleway"/>
      <p:regular r:id="rId13"/>
      <p:bold r:id="rId14"/>
      <p:italic r:id="rId15"/>
      <p:boldItalic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22" Type="http://schemas.openxmlformats.org/officeDocument/2006/relationships/font" Target="fonts/Lato-bold.fntdata"/><Relationship Id="rId10" Type="http://schemas.openxmlformats.org/officeDocument/2006/relationships/slide" Target="slides/slide5.xml"/><Relationship Id="rId21" Type="http://schemas.openxmlformats.org/officeDocument/2006/relationships/font" Target="fonts/Lato-regular.fntdata"/><Relationship Id="rId13" Type="http://schemas.openxmlformats.org/officeDocument/2006/relationships/font" Target="fonts/Raleway-regular.fntdata"/><Relationship Id="rId24" Type="http://schemas.openxmlformats.org/officeDocument/2006/relationships/font" Target="fonts/Lato-boldItalic.fntdata"/><Relationship Id="rId12" Type="http://schemas.openxmlformats.org/officeDocument/2006/relationships/slide" Target="slides/slide7.xml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7" Type="http://schemas.openxmlformats.org/officeDocument/2006/relationships/font" Target="fonts/Roboto-regular.fntdata"/><Relationship Id="rId16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a1c096eb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ba1c096eb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a1c096eb1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a1c096eb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a1c096eb1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a1c096eb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a1c096eb1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a1c096eb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4230533"/>
            <a:ext cx="7688100" cy="7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763267"/>
            <a:ext cx="7688400" cy="20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771833"/>
            <a:ext cx="76887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758200"/>
            <a:ext cx="3300900" cy="18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3708967"/>
            <a:ext cx="3300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1152400"/>
            <a:ext cx="7021200" cy="3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758200"/>
            <a:ext cx="3300900" cy="22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4215367"/>
            <a:ext cx="3300900" cy="10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803500"/>
            <a:ext cx="3374400" cy="4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5830068"/>
            <a:ext cx="76974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7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ctrTitle"/>
          </p:nvPr>
        </p:nvSpPr>
        <p:spPr>
          <a:xfrm>
            <a:off x="388300" y="-166000"/>
            <a:ext cx="5298600" cy="24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pl-PL" sz="7000"/>
              <a:t>PIENIĄDZ</a:t>
            </a:r>
            <a:endParaRPr b="1" sz="7000"/>
          </a:p>
        </p:txBody>
      </p:sp>
      <p:sp>
        <p:nvSpPr>
          <p:cNvPr id="93" name="Google Shape;93;p14"/>
          <p:cNvSpPr txBox="1"/>
          <p:nvPr>
            <p:ph idx="1" type="subTitle"/>
          </p:nvPr>
        </p:nvSpPr>
        <p:spPr>
          <a:xfrm>
            <a:off x="159700" y="2276600"/>
            <a:ext cx="8611800" cy="4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500">
                <a:solidFill>
                  <a:srgbClr val="000000"/>
                </a:solidFill>
              </a:rPr>
              <a:t>C</a:t>
            </a:r>
            <a:r>
              <a:rPr lang="pl-PL" sz="2600">
                <a:solidFill>
                  <a:srgbClr val="000000"/>
                </a:solidFill>
              </a:rPr>
              <a:t>zym jest pieniądz?</a:t>
            </a:r>
            <a:endParaRPr sz="26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600">
                <a:solidFill>
                  <a:srgbClr val="000000"/>
                </a:solidFill>
              </a:rPr>
              <a:t>Historia pieniądza</a:t>
            </a:r>
            <a:endParaRPr sz="26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600">
                <a:solidFill>
                  <a:srgbClr val="000000"/>
                </a:solidFill>
              </a:rPr>
              <a:t>Cechy pieniądza</a:t>
            </a:r>
            <a:endParaRPr sz="26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600">
                <a:solidFill>
                  <a:srgbClr val="000000"/>
                </a:solidFill>
              </a:rPr>
              <a:t>Funkcje pieniądza</a:t>
            </a:r>
            <a:endParaRPr sz="26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600">
                <a:solidFill>
                  <a:srgbClr val="000000"/>
                </a:solidFill>
              </a:rPr>
              <a:t>Ile wart jest pieniądz?</a:t>
            </a:r>
            <a:endParaRPr sz="26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-PL" sz="2600">
                <a:solidFill>
                  <a:srgbClr val="000000"/>
                </a:solidFill>
              </a:rPr>
              <a:t>Obieg pieniądza w gospodarce</a:t>
            </a:r>
            <a:endParaRPr sz="2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l-PL" sz="5000">
                <a:solidFill>
                  <a:srgbClr val="17365D"/>
                </a:solidFill>
              </a:rPr>
              <a:t>PIENIĄDZ - czym jest?</a:t>
            </a:r>
            <a:endParaRPr b="1" sz="5000">
              <a:solidFill>
                <a:srgbClr val="17365D"/>
              </a:solidFill>
            </a:endParaRPr>
          </a:p>
        </p:txBody>
      </p:sp>
      <p:pic>
        <p:nvPicPr>
          <p:cNvPr descr="pieniadzeee.jpg" id="99" name="Google Shape;99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4250" y="3090799"/>
            <a:ext cx="3697800" cy="24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850" y="1554363"/>
            <a:ext cx="4684201" cy="293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75" y="3847901"/>
            <a:ext cx="3076200" cy="20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l-PL" sz="4900">
                <a:solidFill>
                  <a:srgbClr val="17365D"/>
                </a:solidFill>
              </a:rPr>
              <a:t>PIENIĄDZ - historia</a:t>
            </a:r>
            <a:endParaRPr b="1" sz="4900">
              <a:solidFill>
                <a:srgbClr val="17365D"/>
              </a:solidFill>
            </a:endParaRPr>
          </a:p>
        </p:txBody>
      </p:sp>
      <p:sp>
        <p:nvSpPr>
          <p:cNvPr id="107" name="Google Shape;107;p16"/>
          <p:cNvSpPr txBox="1"/>
          <p:nvPr>
            <p:ph idx="4294967295" type="body"/>
          </p:nvPr>
        </p:nvSpPr>
        <p:spPr>
          <a:xfrm>
            <a:off x="457200" y="1721537"/>
            <a:ext cx="57777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Char char="●"/>
            </a:pPr>
            <a:r>
              <a:rPr b="1" lang="pl-PL" sz="2500">
                <a:solidFill>
                  <a:srgbClr val="17365D"/>
                </a:solidFill>
              </a:rPr>
              <a:t>BARTER </a:t>
            </a:r>
            <a:endParaRPr b="1" sz="3300">
              <a:solidFill>
                <a:srgbClr val="17365D"/>
              </a:solidFill>
            </a:endParaRPr>
          </a:p>
        </p:txBody>
      </p:sp>
      <p:sp>
        <p:nvSpPr>
          <p:cNvPr descr="Miasto - Czym jest barter ? Co to systemy barterowe ? Jak to działa ?  Zapraszamy na kolejne otwarte spotkanie KASE Bielsko-Biała. Gościem  specjalnym wieczoru będzie Pan Mirosław Kędzierski, specjalista ds. barteru" id="108" name="Google Shape;108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Miasto - Czym jest barter ? Co to systemy barterowe ? Jak to działa ?  Zapraszamy na kolejne otwarte spotkanie KASE Bielsko-Biała. Gościem  specjalnym wieczoru będzie Pan Mirosław Kędzierski, specjalista ds. barteru" id="109" name="Google Shape;109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Miasto - Czym jest barter ? Co to systemy barterowe ? Jak to działa ?  Zapraszamy na kolejne otwarte spotkanie KASE Bielsko-Biała. Gościem  specjalnym wieczoru będzie Pan Mirosław Kędzierski, specjalista ds. barteru" id="110" name="Google Shape;110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Miasto - Czym jest barter ? Co to systemy barterowe ? Jak to działa ?  Zapraszamy na kolejne otwarte spotkanie KASE Bielsko-Biała. Gościem  specjalnym wieczoru będzie Pan Mirosław Kędzierski, specjalista ds. barteru" id="111" name="Google Shape;111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363" y="2274524"/>
            <a:ext cx="2400563" cy="142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775" y="3087584"/>
            <a:ext cx="2172225" cy="155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725" y="4388375"/>
            <a:ext cx="1894200" cy="14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4425" y="5107500"/>
            <a:ext cx="2036925" cy="13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460375" y="2610088"/>
            <a:ext cx="45714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PIENIĄDZ TOWAROWY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57200" y="3495975"/>
            <a:ext cx="44271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PIENIĄDZ KRUSZCOWY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60375" y="4475750"/>
            <a:ext cx="39738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PIENIĄDZ PAPIEROWY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460375" y="5430950"/>
            <a:ext cx="52140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PIENIĄDZ ELEKTRONICZNY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5750" y="1198325"/>
            <a:ext cx="2308550" cy="14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400">
                <a:solidFill>
                  <a:srgbClr val="17365D"/>
                </a:solidFill>
              </a:rPr>
              <a:t>PIENIĄDZ - cechy</a:t>
            </a:r>
            <a:endParaRPr b="1" sz="5400">
              <a:solidFill>
                <a:srgbClr val="17365D"/>
              </a:solidFill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275" y="1708475"/>
            <a:ext cx="2313800" cy="15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9400" y="3251005"/>
            <a:ext cx="2313802" cy="141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2663" y="4196499"/>
            <a:ext cx="2682282" cy="14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851325" y="1302450"/>
            <a:ext cx="35073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STABILNOŚĆ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851325" y="2107275"/>
            <a:ext cx="29382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PORĘCZNOŚĆ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851325" y="2952913"/>
            <a:ext cx="26823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TRWAŁOŚĆ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851325" y="3798563"/>
            <a:ext cx="31158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JEDNOLITOŚĆ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851325" y="4602025"/>
            <a:ext cx="3115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PODZIELNOŚĆ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851325" y="5489875"/>
            <a:ext cx="42903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ROZPOZNAWALNOŚĆ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400">
                <a:solidFill>
                  <a:srgbClr val="17365D"/>
                </a:solidFill>
              </a:rPr>
              <a:t>PIENIĄDZ - funkcje</a:t>
            </a:r>
            <a:endParaRPr b="1" sz="5400">
              <a:solidFill>
                <a:srgbClr val="17365D"/>
              </a:solidFill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574" y="1242849"/>
            <a:ext cx="1982600" cy="19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799" y="3701300"/>
            <a:ext cx="2557425" cy="17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988" y="2514025"/>
            <a:ext cx="2266250" cy="15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7300" y="4838025"/>
            <a:ext cx="2761632" cy="16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848650" y="1819238"/>
            <a:ext cx="42276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MIERNIK WARTOŚCI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848650" y="2829825"/>
            <a:ext cx="39771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ŚRODEK WYMIANY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817325" y="3975413"/>
            <a:ext cx="51825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ŚRODEK TEZAURYZACJI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848650" y="5251550"/>
            <a:ext cx="422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Roboto"/>
              <a:buChar char="●"/>
            </a:pPr>
            <a:r>
              <a:rPr b="1" lang="pl-PL" sz="2500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ŚRODEK PŁATNICZY</a:t>
            </a:r>
            <a:endParaRPr b="1" sz="2500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800">
                <a:solidFill>
                  <a:srgbClr val="17365D"/>
                </a:solidFill>
              </a:rPr>
              <a:t>PIENIĄDZ - ile jest wart?</a:t>
            </a:r>
            <a:endParaRPr b="1" sz="4800">
              <a:solidFill>
                <a:srgbClr val="17365D"/>
              </a:solidFill>
            </a:endParaRPr>
          </a:p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457200" y="1603300"/>
            <a:ext cx="8229600" cy="516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rgbClr val="17365D"/>
              </a:buClr>
              <a:buSzPts val="1800"/>
              <a:buChar char="●"/>
            </a:pPr>
            <a:r>
              <a:rPr lang="pl-PL" sz="2200">
                <a:solidFill>
                  <a:srgbClr val="17365D"/>
                </a:solidFill>
                <a:highlight>
                  <a:schemeClr val="lt1"/>
                </a:highlight>
              </a:rPr>
              <a:t>Wartość pieniądza mierzy się jego </a:t>
            </a:r>
            <a:r>
              <a:rPr b="1" lang="pl-PL" sz="2200">
                <a:solidFill>
                  <a:srgbClr val="17365D"/>
                </a:solidFill>
              </a:rPr>
              <a:t>SIŁĄ NABYWCZĄ</a:t>
            </a:r>
            <a:r>
              <a:rPr lang="pl-PL" sz="2200">
                <a:solidFill>
                  <a:srgbClr val="17365D"/>
                </a:solidFill>
              </a:rPr>
              <a:t>.</a:t>
            </a:r>
            <a:r>
              <a:rPr lang="pl-PL" sz="1800">
                <a:solidFill>
                  <a:srgbClr val="17365D"/>
                </a:solidFill>
              </a:rPr>
              <a:t> </a:t>
            </a:r>
            <a:endParaRPr sz="1800">
              <a:solidFill>
                <a:srgbClr val="17365D"/>
              </a:solidFill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850" y="2618575"/>
            <a:ext cx="6513525" cy="40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700">
                <a:solidFill>
                  <a:srgbClr val="17365D"/>
                </a:solidFill>
              </a:rPr>
              <a:t>O</a:t>
            </a:r>
            <a:r>
              <a:rPr b="1" lang="pl-PL" sz="4700">
                <a:solidFill>
                  <a:srgbClr val="17365D"/>
                </a:solidFill>
              </a:rPr>
              <a:t>bieg PIENIĄDZA </a:t>
            </a:r>
            <a:endParaRPr b="1" sz="4700">
              <a:solidFill>
                <a:srgbClr val="17365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700">
                <a:solidFill>
                  <a:srgbClr val="17365D"/>
                </a:solidFill>
              </a:rPr>
              <a:t>w gospodarce</a:t>
            </a:r>
            <a:endParaRPr b="1" sz="4700">
              <a:solidFill>
                <a:srgbClr val="17365D"/>
              </a:solidFill>
            </a:endParaRPr>
          </a:p>
        </p:txBody>
      </p:sp>
      <p:sp>
        <p:nvSpPr>
          <p:cNvPr id="160" name="Google Shape;160;p20"/>
          <p:cNvSpPr txBox="1"/>
          <p:nvPr>
            <p:ph idx="1" type="body"/>
          </p:nvPr>
        </p:nvSpPr>
        <p:spPr>
          <a:xfrm>
            <a:off x="3072000" y="2902900"/>
            <a:ext cx="4133700" cy="244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75" y="1561450"/>
            <a:ext cx="5762000" cy="4544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1975975" y="6175325"/>
            <a:ext cx="5762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latin typeface="Roboto"/>
                <a:ea typeface="Roboto"/>
                <a:cs typeface="Roboto"/>
                <a:sym typeface="Roboto"/>
              </a:rPr>
              <a:t>Źródło: https://www.google.pl/search?sca_esv=7569b3261be45716&amp;sxsrf=ACQVn09f5ftPiKQP8s8MF-tjvm-d4qWTHg:1708873646264&amp;q=obieg+pieni%C4%85dza+w+gospodarce&amp;tbm=isch&amp;source=lnms&amp;sa=X&amp;ved=2ahUKEwiS5Zq14saEAxWSR_EDHbxJB9QQ0pQJegQIDBAB#imgrc=ooX9E0lMZb5yZM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