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6" r:id="rId3"/>
    <p:sldId id="258" r:id="rId4"/>
    <p:sldId id="287" r:id="rId5"/>
    <p:sldId id="263" r:id="rId6"/>
    <p:sldId id="260" r:id="rId7"/>
    <p:sldId id="267" r:id="rId8"/>
    <p:sldId id="261" r:id="rId9"/>
    <p:sldId id="268" r:id="rId10"/>
    <p:sldId id="271" r:id="rId11"/>
    <p:sldId id="269" r:id="rId12"/>
    <p:sldId id="270" r:id="rId13"/>
    <p:sldId id="272" r:id="rId14"/>
    <p:sldId id="280" r:id="rId15"/>
    <p:sldId id="277" r:id="rId16"/>
    <p:sldId id="274" r:id="rId17"/>
    <p:sldId id="276" r:id="rId18"/>
    <p:sldId id="284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74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12C-C4B4-4683-B0CA-B9ADB68B89C1}" type="datetimeFigureOut">
              <a:rPr lang="pl-PL" smtClean="0"/>
              <a:t>2024-02-24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C0C3-C631-4F83-AFBA-B81CDAFB8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6130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12C-C4B4-4683-B0CA-B9ADB68B89C1}" type="datetimeFigureOut">
              <a:rPr lang="pl-PL" smtClean="0"/>
              <a:t>2024-02-24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C0C3-C631-4F83-AFBA-B81CDAFB8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8118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12C-C4B4-4683-B0CA-B9ADB68B89C1}" type="datetimeFigureOut">
              <a:rPr lang="pl-PL" smtClean="0"/>
              <a:t>2024-02-24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C0C3-C631-4F83-AFBA-B81CDAFB8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0902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12C-C4B4-4683-B0CA-B9ADB68B89C1}" type="datetimeFigureOut">
              <a:rPr lang="pl-PL" smtClean="0"/>
              <a:t>2024-02-24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C0C3-C631-4F83-AFBA-B81CDAFB8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5882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12C-C4B4-4683-B0CA-B9ADB68B89C1}" type="datetimeFigureOut">
              <a:rPr lang="pl-PL" smtClean="0"/>
              <a:t>2024-02-24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C0C3-C631-4F83-AFBA-B81CDAFB8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5024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12C-C4B4-4683-B0CA-B9ADB68B89C1}" type="datetimeFigureOut">
              <a:rPr lang="pl-PL" smtClean="0"/>
              <a:t>2024-02-24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C0C3-C631-4F83-AFBA-B81CDAFB8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98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12C-C4B4-4683-B0CA-B9ADB68B89C1}" type="datetimeFigureOut">
              <a:rPr lang="pl-PL" smtClean="0"/>
              <a:t>2024-02-24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C0C3-C631-4F83-AFBA-B81CDAFB8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829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12C-C4B4-4683-B0CA-B9ADB68B89C1}" type="datetimeFigureOut">
              <a:rPr lang="pl-PL" smtClean="0"/>
              <a:t>2024-02-24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C0C3-C631-4F83-AFBA-B81CDAFB8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063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12C-C4B4-4683-B0CA-B9ADB68B89C1}" type="datetimeFigureOut">
              <a:rPr lang="pl-PL" smtClean="0"/>
              <a:t>2024-02-24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C0C3-C631-4F83-AFBA-B81CDAFB8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2310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12C-C4B4-4683-B0CA-B9ADB68B89C1}" type="datetimeFigureOut">
              <a:rPr lang="pl-PL" smtClean="0"/>
              <a:t>2024-02-24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C0C3-C631-4F83-AFBA-B81CDAFB8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783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2112C-C4B4-4683-B0CA-B9ADB68B89C1}" type="datetimeFigureOut">
              <a:rPr lang="pl-PL" smtClean="0"/>
              <a:t>2024-02-24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4C0C3-C631-4F83-AFBA-B81CDAFB8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55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2112C-C4B4-4683-B0CA-B9ADB68B89C1}" type="datetimeFigureOut">
              <a:rPr lang="pl-PL" smtClean="0"/>
              <a:t>2024-02-24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4C0C3-C631-4F83-AFBA-B81CDAFB8F8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059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2490"/>
            <a:ext cx="8208912" cy="611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83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34082"/>
          </a:xfrm>
        </p:spPr>
        <p:txBody>
          <a:bodyPr>
            <a:normAutofit/>
          </a:bodyPr>
          <a:lstStyle/>
          <a:p>
            <a:r>
              <a:rPr lang="pl-PL" sz="3200" b="1" dirty="0" smtClean="0"/>
              <a:t>PROJEKTY REFORM </a:t>
            </a:r>
            <a:r>
              <a:rPr lang="pl-PL" sz="3200" b="1" dirty="0" smtClean="0"/>
              <a:t>SKARBOWYCH</a:t>
            </a:r>
            <a:endParaRPr lang="pl-PL" sz="3200" b="1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50" y="859849"/>
            <a:ext cx="4396557" cy="100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38" y="1881160"/>
            <a:ext cx="4120951" cy="241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07936"/>
            <a:ext cx="3886822" cy="253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56" y="6500390"/>
            <a:ext cx="62484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27785"/>
            <a:ext cx="2666181" cy="182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4473365"/>
            <a:ext cx="2726923" cy="188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215" y="5844042"/>
            <a:ext cx="3132042" cy="50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100" y="1126168"/>
            <a:ext cx="3102907" cy="47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rzałka w prawo 2"/>
          <p:cNvSpPr/>
          <p:nvPr/>
        </p:nvSpPr>
        <p:spPr>
          <a:xfrm>
            <a:off x="4698304" y="1255019"/>
            <a:ext cx="530127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5968630" y="4527785"/>
            <a:ext cx="29832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300" b="1" dirty="0" smtClean="0"/>
              <a:t>Na tej podstawie prawnej Ministerstwo Skarbu zamówiło w Szwajcarii</a:t>
            </a:r>
            <a:br>
              <a:rPr lang="pl-PL" sz="1300" b="1" dirty="0" smtClean="0"/>
            </a:br>
            <a:r>
              <a:rPr lang="pl-PL" sz="1300" b="1" dirty="0" smtClean="0"/>
              <a:t>druk banknotów Banku Polskiego nominowanych w złotych z datą luty 1919 r., które </a:t>
            </a:r>
            <a:r>
              <a:rPr lang="pl-PL" sz="1300" b="1" dirty="0" smtClean="0">
                <a:solidFill>
                  <a:srgbClr val="FF0000"/>
                </a:solidFill>
              </a:rPr>
              <a:t>zostały wprowadzone</a:t>
            </a:r>
            <a:br>
              <a:rPr lang="pl-PL" sz="1300" b="1" dirty="0" smtClean="0">
                <a:solidFill>
                  <a:srgbClr val="FF0000"/>
                </a:solidFill>
              </a:rPr>
            </a:br>
            <a:r>
              <a:rPr lang="pl-PL" sz="1300" b="1" dirty="0" smtClean="0">
                <a:solidFill>
                  <a:srgbClr val="FF0000"/>
                </a:solidFill>
              </a:rPr>
              <a:t>do obiegu w 1924 r.</a:t>
            </a:r>
            <a:endParaRPr lang="pl-PL" sz="1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1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pl-PL" sz="2800" b="1" dirty="0"/>
              <a:t>KRYZYS  FINANSOWY II </a:t>
            </a:r>
            <a:r>
              <a:rPr lang="pl-PL" sz="2800" b="1" dirty="0" smtClean="0"/>
              <a:t>RP i HIPERINFLACJA</a:t>
            </a:r>
            <a:endParaRPr lang="pl-PL" sz="28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5" y="836712"/>
            <a:ext cx="5577484" cy="36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653137"/>
            <a:ext cx="2952327" cy="455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445224"/>
            <a:ext cx="3672408" cy="52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678" y="1004565"/>
            <a:ext cx="3061454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584" y="5497996"/>
            <a:ext cx="492854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22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a 10"/>
          <p:cNvGrpSpPr/>
          <p:nvPr/>
        </p:nvGrpSpPr>
        <p:grpSpPr>
          <a:xfrm>
            <a:off x="487078" y="268201"/>
            <a:ext cx="8549418" cy="6589799"/>
            <a:chOff x="487078" y="268201"/>
            <a:chExt cx="8549418" cy="6589799"/>
          </a:xfrm>
        </p:grpSpPr>
        <p:sp>
          <p:nvSpPr>
            <p:cNvPr id="12" name="Tytuł 1"/>
            <p:cNvSpPr txBox="1">
              <a:spLocks/>
            </p:cNvSpPr>
            <p:nvPr/>
          </p:nvSpPr>
          <p:spPr>
            <a:xfrm>
              <a:off x="520412" y="268201"/>
              <a:ext cx="8229600" cy="49006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l-PL" sz="3600" b="1" dirty="0" smtClean="0"/>
                <a:t>AUTOR REFORMY WALUTOWEJ 1924</a:t>
              </a:r>
              <a:endParaRPr lang="pl-PL" sz="3600" b="1" dirty="0"/>
            </a:p>
          </p:txBody>
        </p:sp>
        <p:sp>
          <p:nvSpPr>
            <p:cNvPr id="13" name="Symbol zastępczy zawartości 3"/>
            <p:cNvSpPr txBox="1">
              <a:spLocks/>
            </p:cNvSpPr>
            <p:nvPr/>
          </p:nvSpPr>
          <p:spPr>
            <a:xfrm>
              <a:off x="4310668" y="953344"/>
              <a:ext cx="4725828" cy="59046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7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dirty="0" smtClean="0"/>
                <a:t>działacz społeczny i niepodległościowy, 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dirty="0" smtClean="0"/>
                <a:t>w latach 1905–1912 poseł do Dumy Państwowej, 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dirty="0" smtClean="0"/>
                <a:t>członek Komitetu Narodowego Polskiego, 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dirty="0" smtClean="0"/>
                <a:t>wiceprezes utworzonego w 1914 Centralnego Komitetu Obywatelskiego w Warszawie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dirty="0" smtClean="0"/>
                <a:t>prezes Centralnego Komitetu Obywatelskiego Królestwa Polskiego w Rosji (1915–1918)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dirty="0" smtClean="0"/>
                <a:t>od 26 października do 4 listopada 1918 minister rolnictwa</a:t>
              </a:r>
            </a:p>
            <a:p>
              <a:pPr marL="0" indent="0">
                <a:buClr>
                  <a:schemeClr val="tx1">
                    <a:lumMod val="50000"/>
                    <a:lumOff val="50000"/>
                  </a:schemeClr>
                </a:buClr>
                <a:buFont typeface="Arial" panose="020B0604020202020204" pitchFamily="34" charset="0"/>
                <a:buNone/>
              </a:pPr>
              <a:r>
                <a:rPr lang="pl-PL" dirty="0" smtClean="0"/>
                <a:t>         i dóbr koronnych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dirty="0" smtClean="0"/>
                <a:t>członek Naczelnej Rady Ludowej w 1918,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dirty="0" smtClean="0"/>
                <a:t>poseł z ramienia Związku Ludowo-Narodowego (1919–1922)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b="1" dirty="0" smtClean="0"/>
                <a:t>minister skarbu od 13 grudnia 1919 do 9 czerwca 1920,</a:t>
              </a:r>
              <a:br>
                <a:rPr lang="pl-PL" b="1" dirty="0" smtClean="0"/>
              </a:br>
              <a:r>
                <a:rPr lang="pl-PL" b="1" dirty="0" smtClean="0"/>
                <a:t>od 13 stycznia 1923 do 30 czerwca 1923 i od 19 grudnia 1923 do 13 listopada 1925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b="1" dirty="0" smtClean="0"/>
                <a:t>premier rządu RP od 23 czerwca do 24 lipca 1920</a:t>
              </a:r>
              <a:br>
                <a:rPr lang="pl-PL" b="1" dirty="0" smtClean="0"/>
              </a:br>
              <a:r>
                <a:rPr lang="pl-PL" b="1" dirty="0" smtClean="0"/>
                <a:t>i od 19 grudnia 1923 do 14 listopada 1925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dirty="0" smtClean="0"/>
                <a:t>rektor Szkoły Głównej Gospodarstwa Wiejskiego w Warszawie w latach 1926–1928 i jej prorektor w latach 1928–1929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dirty="0" smtClean="0"/>
                <a:t>autor wielu książek o tematyce ekonomicznej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dirty="0" smtClean="0"/>
                <a:t>z jego inicjatywy Rada Wydziału Rolniczego SGGW W 1936 r. podjęła decyzję o utworzeniu Instytutu Socjologii Wsi, który wydawał Roczniki Socjologii Wsi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dirty="0" smtClean="0"/>
                <a:t>pod koniec życia był aktywnym członkiem wielu organizacji: komitetu redakcyjnego Ekonomisty i Encyklopedii Nauk Politycznych, Towarzystwa Naukowego Warszawskiego, </a:t>
              </a:r>
            </a:p>
            <a:p>
              <a:pPr>
                <a:buClr>
                  <a:schemeClr val="tx1">
                    <a:lumMod val="50000"/>
                    <a:lumOff val="50000"/>
                  </a:schemeClr>
                </a:buClr>
              </a:pPr>
              <a:r>
                <a:rPr lang="pl-PL" dirty="0" smtClean="0"/>
                <a:t>był prezesem rady nadzorczej Państwowego Instytut Wsi, prezesem rady naukowej Państwowego Instytutu Kultury Wsi, pierwszym polskim członkiem Międzynarodowego Towarzystwa Statystyków, prezesem Towarzystwa Nauczycieli Szkół Średnich i Wyższych. Brał także udział w pracach rady naukowej Międzynarodowego Instytutu Rolniczego w Rzymie</a:t>
              </a:r>
              <a:endParaRPr lang="pl-PL" dirty="0"/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078" y="758267"/>
              <a:ext cx="3192606" cy="45365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26154" r="843"/>
            <a:stretch/>
          </p:blipFill>
          <p:spPr bwMode="auto">
            <a:xfrm>
              <a:off x="519939" y="5683564"/>
              <a:ext cx="3692021" cy="66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pole tekstowe 15"/>
            <p:cNvSpPr txBox="1"/>
            <p:nvPr/>
          </p:nvSpPr>
          <p:spPr>
            <a:xfrm>
              <a:off x="487078" y="5294771"/>
              <a:ext cx="3159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i="1" dirty="0" smtClean="0"/>
                <a:t>Władysław Dominik Grabski</a:t>
              </a:r>
              <a:endParaRPr lang="pl-PL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414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848872" cy="584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927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b="-1"/>
          <a:stretch/>
        </p:blipFill>
        <p:spPr bwMode="auto">
          <a:xfrm>
            <a:off x="2990629" y="1196752"/>
            <a:ext cx="2855999" cy="367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64807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2800" b="1" dirty="0">
                <a:solidFill>
                  <a:prstClr val="black"/>
                </a:solidFill>
              </a:rPr>
              <a:t>BANKNOTY BANKU POLSKIEGO</a:t>
            </a:r>
            <a:br>
              <a:rPr lang="pl-PL" sz="2800" b="1" dirty="0">
                <a:solidFill>
                  <a:prstClr val="black"/>
                </a:solidFill>
              </a:rPr>
            </a:br>
            <a:r>
              <a:rPr lang="pl-PL" sz="2800" dirty="0">
                <a:solidFill>
                  <a:prstClr val="black"/>
                </a:solidFill>
              </a:rPr>
              <a:t>I emisja 1919 </a:t>
            </a:r>
            <a:r>
              <a:rPr lang="pl-PL" sz="2800" dirty="0" smtClean="0">
                <a:solidFill>
                  <a:prstClr val="black"/>
                </a:solidFill>
              </a:rPr>
              <a:t>          </a:t>
            </a:r>
            <a:r>
              <a:rPr lang="pl-PL" sz="2800" dirty="0">
                <a:solidFill>
                  <a:prstClr val="black"/>
                </a:solidFill>
              </a:rPr>
              <a:t>II emisja 1924 </a:t>
            </a:r>
            <a:r>
              <a:rPr lang="pl-PL" sz="2800" dirty="0" smtClean="0">
                <a:solidFill>
                  <a:prstClr val="black"/>
                </a:solidFill>
              </a:rPr>
              <a:t>            </a:t>
            </a:r>
            <a:r>
              <a:rPr lang="pl-PL" sz="2800" dirty="0">
                <a:solidFill>
                  <a:prstClr val="black"/>
                </a:solidFill>
              </a:rPr>
              <a:t>III emisja 1931</a:t>
            </a:r>
            <a:r>
              <a:rPr lang="pl-PL" sz="2800" b="1" dirty="0">
                <a:solidFill>
                  <a:prstClr val="black"/>
                </a:solidFill>
              </a:rPr>
              <a:t/>
            </a:r>
            <a:br>
              <a:rPr lang="pl-PL" sz="2800" b="1" dirty="0">
                <a:solidFill>
                  <a:prstClr val="black"/>
                </a:solidFill>
              </a:rPr>
            </a:br>
            <a:endParaRPr lang="pl-PL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"/>
          <a:stretch/>
        </p:blipFill>
        <p:spPr bwMode="auto">
          <a:xfrm>
            <a:off x="188690" y="1196752"/>
            <a:ext cx="2727128" cy="354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"/>
          <a:stretch/>
        </p:blipFill>
        <p:spPr bwMode="auto">
          <a:xfrm>
            <a:off x="5846154" y="1160585"/>
            <a:ext cx="3001960" cy="359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49" y="4876203"/>
            <a:ext cx="3129543" cy="176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920" r="1215" b="2327"/>
          <a:stretch/>
        </p:blipFill>
        <p:spPr bwMode="auto">
          <a:xfrm>
            <a:off x="4743039" y="4876203"/>
            <a:ext cx="3178872" cy="177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528" y="6655934"/>
            <a:ext cx="39909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85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8640"/>
            <a:ext cx="8481917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29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543"/>
            <a:ext cx="3528392" cy="308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513165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13" y="3429000"/>
            <a:ext cx="4545419" cy="291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93831"/>
            <a:ext cx="3788180" cy="278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53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 smtClean="0"/>
              <a:t/>
            </a:r>
            <a:br>
              <a:rPr lang="pl-PL" sz="2800" b="1" dirty="0" smtClean="0"/>
            </a:br>
            <a:endParaRPr lang="pl-PL" sz="28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581128"/>
            <a:ext cx="8229600" cy="5040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800" dirty="0" smtClean="0"/>
              <a:t>DZIĘKUJĘ </a:t>
            </a:r>
            <a:r>
              <a:rPr lang="pl-PL" sz="4800" dirty="0" smtClean="0"/>
              <a:t>ZA UWAGĘ </a:t>
            </a:r>
            <a:r>
              <a:rPr lang="pl-PL" sz="4800" dirty="0" smtClean="0">
                <a:sym typeface="Wingdings" panose="05000000000000000000" pitchFamily="2" charset="2"/>
              </a:rPr>
              <a:t></a:t>
            </a:r>
            <a:endParaRPr lang="pl-PL" sz="4800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685800" y="764704"/>
            <a:ext cx="777240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 </a:t>
            </a:r>
            <a:r>
              <a:rPr lang="pl-PL" b="1" dirty="0" smtClean="0">
                <a:solidFill>
                  <a:schemeClr val="accent5"/>
                </a:solidFill>
              </a:rPr>
              <a:t>Polski złoty w obiegu od 100 lat  </a:t>
            </a:r>
            <a:r>
              <a:rPr lang="pl-PL" b="1" dirty="0" smtClean="0">
                <a:solidFill>
                  <a:srgbClr val="0070C0"/>
                </a:solidFill>
              </a:rPr>
              <a:t>NBP i jego funkcja emisyjna</a:t>
            </a:r>
            <a:endParaRPr lang="pl-PL" b="1" dirty="0">
              <a:solidFill>
                <a:srgbClr val="0070C0"/>
              </a:solidFill>
            </a:endParaRPr>
          </a:p>
        </p:txBody>
      </p:sp>
      <p:sp>
        <p:nvSpPr>
          <p:cNvPr id="5" name="Podtytuł 2"/>
          <p:cNvSpPr txBox="1">
            <a:spLocks/>
          </p:cNvSpPr>
          <p:nvPr/>
        </p:nvSpPr>
        <p:spPr>
          <a:xfrm>
            <a:off x="1908930" y="2420888"/>
            <a:ext cx="5326141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</a:rPr>
              <a:t>IV EDYCJA PROGRAMU </a:t>
            </a:r>
          </a:p>
          <a:p>
            <a:pPr marL="0" indent="0" algn="ctr">
              <a:buNone/>
            </a:pPr>
            <a:r>
              <a:rPr lang="pl-PL" sz="2800" dirty="0" smtClean="0">
                <a:solidFill>
                  <a:schemeClr val="bg1">
                    <a:lumMod val="50000"/>
                  </a:schemeClr>
                </a:solidFill>
              </a:rPr>
              <a:t>ZŁOTE SZKOŁY NBP 2023/2024</a:t>
            </a:r>
          </a:p>
        </p:txBody>
      </p:sp>
      <p:sp>
        <p:nvSpPr>
          <p:cNvPr id="7" name="Prostokąt 6"/>
          <p:cNvSpPr/>
          <p:nvPr/>
        </p:nvSpPr>
        <p:spPr>
          <a:xfrm>
            <a:off x="2637304" y="3668517"/>
            <a:ext cx="3869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/>
              <a:t>Opracowała dr Agnieszka Gątarczyk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15217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pl-PL" dirty="0" smtClean="0"/>
              <a:t>Źródła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>
            <a:noAutofit/>
          </a:bodyPr>
          <a:lstStyle/>
          <a:p>
            <a:r>
              <a:rPr lang="pl-PL" sz="1100" dirty="0"/>
              <a:t>https://www.polskieradio.pl/39/156/Artykul/2617868,Swieto-Niepodleglosci-10-wyzwan-stojacych-przed-niepodlegla-Polska</a:t>
            </a:r>
          </a:p>
          <a:p>
            <a:r>
              <a:rPr lang="pl-PL" sz="1100" dirty="0"/>
              <a:t>https://wysokienapiecie.pl/14538-jak-wygladala-polska-energetyka-w-1918-roku/</a:t>
            </a:r>
          </a:p>
          <a:p>
            <a:r>
              <a:rPr lang="pl-PL" sz="1100" dirty="0"/>
              <a:t>https://hrabiatytus.pl/2018/06/07/poczatki-ii-rp-na-20-mapach-z-epoki-galeria/</a:t>
            </a:r>
          </a:p>
          <a:p>
            <a:r>
              <a:rPr lang="pl-PL" sz="1100" dirty="0"/>
              <a:t>https://www.wiedza-o-monetach.pl/banknoty-ii-rp/</a:t>
            </a:r>
          </a:p>
          <a:p>
            <a:r>
              <a:rPr lang="pl-PL" sz="1100" dirty="0"/>
              <a:t>https://pl.wikipedia.org/wiki/Polska_Krajowa_Kasa_Po%C5%BCyczkowa </a:t>
            </a:r>
          </a:p>
          <a:p>
            <a:r>
              <a:rPr lang="pl-PL" sz="1100" dirty="0"/>
              <a:t>https://archiwum.niemczyk.pl/product/358038/ii-rp-proba-srebro-100-marek-1922-jozef-pilsudski-pcgs-sp62-z-kolekcji-w-gluchowskiego</a:t>
            </a:r>
          </a:p>
          <a:p>
            <a:r>
              <a:rPr lang="pl-PL" sz="1100" dirty="0"/>
              <a:t>https://allegro.pl/oferta/marki-polskie-1923-kopie-zestaw-5szt-hiperinflacja-14191451894?reco_id=ec45c1a5-b31a-11ee-adbc-56d294cf63b3&amp;sid=f8bddad5d737919e6c726c989b66bdbe96499e13bc806f55bd0c404f69ac7020 </a:t>
            </a:r>
          </a:p>
          <a:p>
            <a:r>
              <a:rPr lang="pl-PL" sz="1100" dirty="0"/>
              <a:t>https://pl.wikipedia.org/wiki/W%C5%82adys%C5%82aw_Grabski </a:t>
            </a:r>
          </a:p>
          <a:p>
            <a:r>
              <a:rPr lang="pl-PL" sz="1100" dirty="0"/>
              <a:t>https://blog.starepapiery.com/o-papierach/pieniadz/2</a:t>
            </a:r>
            <a:r>
              <a:rPr lang="pl-PL" sz="1100" dirty="0" smtClean="0"/>
              <a:t>/ </a:t>
            </a:r>
            <a:endParaRPr lang="pl-PL" sz="1100" dirty="0" smtClean="0"/>
          </a:p>
          <a:p>
            <a:r>
              <a:rPr lang="pl-PL" sz="1100" dirty="0"/>
              <a:t>https://wielkahistoria.pl/zlotowka-wcale-nie-miala-byc-polska-waluta-oficjalnie-wybrano-inna-nazwe-pieniedzy/</a:t>
            </a:r>
          </a:p>
          <a:p>
            <a:r>
              <a:rPr lang="pl-PL" sz="1100" dirty="0"/>
              <a:t>https://www.polityka.pl/tygodnikpolityka/historia/1578057,1,narodziny-zlotego.read</a:t>
            </a:r>
          </a:p>
          <a:p>
            <a:r>
              <a:rPr lang="pl-PL" sz="1100" dirty="0"/>
              <a:t>https://historia.org.pl/2021/10/31/historia-inflacji-i-hiperinflacja-w-przedwojennej-polsce-ceny-miesiecznie-rosly-o-360-a-placono-milionami</a:t>
            </a:r>
          </a:p>
          <a:p>
            <a:r>
              <a:rPr lang="pl-PL" sz="1100" dirty="0"/>
              <a:t>http://zss.q4.pl/niepodlegla/droga-do-niepodleglej-polski-cz-iv/</a:t>
            </a:r>
          </a:p>
          <a:p>
            <a:r>
              <a:rPr lang="pl-PL" sz="1100" dirty="0"/>
              <a:t>https://wcn.pl/eauctions/220505/details/183466/Polska-Za-Dlugoletnia-Prace-w-Mennicy-Panstwowej-1990</a:t>
            </a:r>
          </a:p>
          <a:p>
            <a:r>
              <a:rPr lang="pl-PL" sz="1100" dirty="0"/>
              <a:t>https://www.warszawa1939.pl/obiekt/bielanska-10-mennica</a:t>
            </a:r>
          </a:p>
          <a:p>
            <a:r>
              <a:rPr lang="pl-PL" sz="1100" dirty="0"/>
              <a:t>https://pl.wikipedia.org/wiki/Ober-Ost_(obszar) </a:t>
            </a:r>
          </a:p>
          <a:p>
            <a:r>
              <a:rPr lang="pl-PL" sz="1100" dirty="0"/>
              <a:t>https://onebid.pl/pl/monety-kazimierz-wielki-1333-1370-grosz-krakowski-av-korona-napis-kazirus-primus-dei-gratia-rex-polonie-rv-orzel-piastowski-napis-grossi-cracoviensses-rr/779484 </a:t>
            </a:r>
          </a:p>
          <a:p>
            <a:r>
              <a:rPr lang="pl-PL" sz="1100" dirty="0"/>
              <a:t>https://archiwum.allegro.pl/oferta/polska-boleslaw-chrobry-denar-princes-polonie-i7791956622.html </a:t>
            </a:r>
          </a:p>
          <a:p>
            <a:r>
              <a:rPr lang="pl-PL" sz="1100" dirty="0"/>
              <a:t>https://pl.wikipedia.org/wiki/Systemy_monetarne_w_Polsce</a:t>
            </a:r>
          </a:p>
          <a:p>
            <a:endParaRPr lang="pl-PL" sz="1100" dirty="0"/>
          </a:p>
          <a:p>
            <a:endParaRPr lang="pl-PL" sz="1100" dirty="0"/>
          </a:p>
          <a:p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415395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DLACZEGO „ZŁOTY”?</a:t>
            </a:r>
            <a:endParaRPr lang="pl-PL" b="1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36712"/>
            <a:ext cx="8435280" cy="388843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AutoNum type="arabicPeriod"/>
            </a:pPr>
            <a:r>
              <a:rPr lang="pl-PL" dirty="0" smtClean="0"/>
              <a:t>Nazwa „złoty” pochodzi od złota.</a:t>
            </a:r>
          </a:p>
          <a:p>
            <a:pPr marL="514350" indent="-514350">
              <a:buAutoNum type="arabicPeriod"/>
            </a:pPr>
            <a:r>
              <a:rPr lang="pl-PL" dirty="0" smtClean="0"/>
              <a:t>Władcy bili swoje monety, np. Bolesław Chrobry srebrnego denara.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Kazimierz Wielki  w 1367 r. wprowadził srebrny grosz krakowski</a:t>
            </a:r>
            <a:r>
              <a:rPr lang="pl-PL" dirty="0" smtClean="0"/>
              <a:t>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W 1496 r. wprowadzono jednostkę umowną „złoty” jako sumę 30 groszy</a:t>
            </a:r>
            <a:r>
              <a:rPr lang="pl-PL" dirty="0" smtClean="0"/>
              <a:t>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W 1663 r. wybito pierwszą monetę  o wartości </a:t>
            </a:r>
            <a:r>
              <a:rPr lang="pl-PL" b="1" dirty="0"/>
              <a:t>30 </a:t>
            </a:r>
            <a:r>
              <a:rPr lang="pl-PL" b="1" dirty="0" smtClean="0"/>
              <a:t>groszy uznawaną jako złoty.</a:t>
            </a:r>
          </a:p>
          <a:p>
            <a:pPr marL="514350" indent="-514350">
              <a:buAutoNum type="arabicPeriod"/>
            </a:pPr>
            <a:r>
              <a:rPr lang="pl-PL" dirty="0" smtClean="0"/>
              <a:t>Pierwszy banknot nominowany jako „złoty” pojawia się w czasie Powstania Kościuszkowskiego w 1794 r.</a:t>
            </a:r>
          </a:p>
          <a:p>
            <a:pPr marL="514350" indent="-514350">
              <a:buAutoNum type="arabicPeriod"/>
            </a:pPr>
            <a:r>
              <a:rPr lang="pl-PL" dirty="0" smtClean="0"/>
              <a:t>W Królestwie Kongresowym zależnym od Rosji emitowano </a:t>
            </a:r>
            <a:r>
              <a:rPr lang="pl-PL" dirty="0"/>
              <a:t>monety </a:t>
            </a:r>
            <a:r>
              <a:rPr lang="pl-PL" dirty="0" smtClean="0"/>
              <a:t>złote i </a:t>
            </a:r>
            <a:r>
              <a:rPr lang="pl-PL" dirty="0" smtClean="0"/>
              <a:t>grosze </a:t>
            </a:r>
            <a:endParaRPr lang="pl-PL" dirty="0" smtClean="0"/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    </a:t>
            </a:r>
            <a:r>
              <a:rPr lang="pl-PL" dirty="0" smtClean="0"/>
              <a:t>z </a:t>
            </a:r>
            <a:r>
              <a:rPr lang="pl-PL" dirty="0" smtClean="0"/>
              <a:t>orłem carskim.</a:t>
            </a:r>
          </a:p>
          <a:p>
            <a:pPr marL="514350" indent="-514350">
              <a:buAutoNum type="arabicPeriod"/>
            </a:pPr>
            <a:endParaRPr lang="pl-PL" dirty="0" smtClean="0"/>
          </a:p>
          <a:p>
            <a:pPr marL="514350" indent="-514350">
              <a:buAutoNum type="arabicPeriod"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  <a:p>
            <a:endParaRPr lang="pl-P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7" y="3466321"/>
            <a:ext cx="3329938" cy="26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460" y="3929301"/>
            <a:ext cx="2113224" cy="106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66892"/>
            <a:ext cx="4762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65" y="3179575"/>
            <a:ext cx="2983908" cy="149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101051"/>
            <a:ext cx="2141152" cy="105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56" y="4976428"/>
            <a:ext cx="3043031" cy="149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41" y="6375997"/>
            <a:ext cx="33051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953" y="6203769"/>
            <a:ext cx="1838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571" y="4679027"/>
            <a:ext cx="2036799" cy="21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trzałka w górę 14"/>
          <p:cNvSpPr/>
          <p:nvPr/>
        </p:nvSpPr>
        <p:spPr>
          <a:xfrm>
            <a:off x="8432461" y="4285817"/>
            <a:ext cx="162663" cy="489301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51854"/>
            <a:ext cx="2012541" cy="9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372" y="246132"/>
            <a:ext cx="1210091" cy="118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847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6" y="3275496"/>
            <a:ext cx="4456548" cy="266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106258"/>
            <a:ext cx="15144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448" y="336305"/>
            <a:ext cx="3801317" cy="195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09394"/>
            <a:ext cx="2743856" cy="30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584580"/>
            <a:ext cx="37147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12" y="343945"/>
            <a:ext cx="4391889" cy="236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66183"/>
            <a:ext cx="330358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29000"/>
            <a:ext cx="3252868" cy="267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32" y="3114286"/>
            <a:ext cx="3120027" cy="336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59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DLACZEGO „ZŁOTY”?</a:t>
            </a:r>
            <a:endParaRPr lang="pl-PL" b="1" dirty="0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457200" y="836712"/>
            <a:ext cx="8435280" cy="388843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AutoNum type="arabicPeriod"/>
            </a:pPr>
            <a:r>
              <a:rPr lang="pl-PL" dirty="0" smtClean="0"/>
              <a:t>Nazwa „złoty” pochodzi od złota.</a:t>
            </a:r>
          </a:p>
          <a:p>
            <a:pPr marL="514350" indent="-514350">
              <a:buAutoNum type="arabicPeriod"/>
            </a:pPr>
            <a:r>
              <a:rPr lang="pl-PL" dirty="0" smtClean="0"/>
              <a:t>Władcy bili swoje monety, np. Bolesław Chrobry srebrnego denara.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Kazimierz Wielki  w 1367 r. wprowadził srebrny grosz krakowski</a:t>
            </a:r>
            <a:r>
              <a:rPr lang="pl-PL" dirty="0" smtClean="0"/>
              <a:t>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W 1496 r. wprowadzono jednostkę umowną „złoty” jako sumę 30 groszy</a:t>
            </a:r>
            <a:r>
              <a:rPr lang="pl-PL" dirty="0" smtClean="0"/>
              <a:t>.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W 1663 r. wybito pierwszą monetę  o wartości </a:t>
            </a:r>
            <a:r>
              <a:rPr lang="pl-PL" b="1" dirty="0"/>
              <a:t>30 </a:t>
            </a:r>
            <a:r>
              <a:rPr lang="pl-PL" b="1" dirty="0" smtClean="0"/>
              <a:t>groszy uznawaną jako złoty.</a:t>
            </a:r>
          </a:p>
          <a:p>
            <a:pPr marL="514350" indent="-514350">
              <a:buAutoNum type="arabicPeriod"/>
            </a:pPr>
            <a:r>
              <a:rPr lang="pl-PL" dirty="0" smtClean="0"/>
              <a:t>Pierwszy banknot nominowany jako „złoty” pojawia się w czasie Powstania Kościuszkowskiego w 1794 r.</a:t>
            </a:r>
          </a:p>
          <a:p>
            <a:pPr marL="514350" indent="-514350">
              <a:buAutoNum type="arabicPeriod"/>
            </a:pPr>
            <a:r>
              <a:rPr lang="pl-PL" dirty="0" smtClean="0"/>
              <a:t>W Królestwie Kongresowym zależnym od Rosji emitowano </a:t>
            </a:r>
            <a:r>
              <a:rPr lang="pl-PL" dirty="0"/>
              <a:t>monety </a:t>
            </a:r>
            <a:r>
              <a:rPr lang="pl-PL" dirty="0" smtClean="0"/>
              <a:t>złote i </a:t>
            </a:r>
            <a:r>
              <a:rPr lang="pl-PL" dirty="0" smtClean="0"/>
              <a:t>grosze </a:t>
            </a:r>
            <a:endParaRPr lang="pl-PL" dirty="0" smtClean="0"/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     </a:t>
            </a:r>
            <a:r>
              <a:rPr lang="pl-PL" dirty="0" smtClean="0"/>
              <a:t>z </a:t>
            </a:r>
            <a:r>
              <a:rPr lang="pl-PL" dirty="0" smtClean="0"/>
              <a:t>orłem carskim.</a:t>
            </a:r>
          </a:p>
          <a:p>
            <a:pPr marL="514350" indent="-514350">
              <a:buAutoNum type="arabicPeriod"/>
            </a:pPr>
            <a:endParaRPr lang="pl-PL" dirty="0" smtClean="0"/>
          </a:p>
          <a:p>
            <a:pPr marL="514350" indent="-514350">
              <a:buAutoNum type="arabicPeriod"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  <a:p>
            <a:endParaRPr lang="pl-P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57" y="3466321"/>
            <a:ext cx="3329938" cy="263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460" y="3929301"/>
            <a:ext cx="2113224" cy="106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466892"/>
            <a:ext cx="47625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665" y="3179575"/>
            <a:ext cx="2983908" cy="1499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101051"/>
            <a:ext cx="2141152" cy="105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56" y="4976428"/>
            <a:ext cx="3043031" cy="149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341" y="6375997"/>
            <a:ext cx="33051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953" y="6203769"/>
            <a:ext cx="18383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571" y="4679027"/>
            <a:ext cx="2036799" cy="21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trzałka w górę 14"/>
          <p:cNvSpPr/>
          <p:nvPr/>
        </p:nvSpPr>
        <p:spPr>
          <a:xfrm>
            <a:off x="8432461" y="4285817"/>
            <a:ext cx="162663" cy="489301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51854"/>
            <a:ext cx="2012541" cy="9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372" y="246132"/>
            <a:ext cx="1210091" cy="118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63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504056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/>
              <a:t>CZASY ZABORÓW RZECZYPOSPOLITEJ i WIELKIEJ WOJNY</a:t>
            </a:r>
            <a:endParaRPr lang="pl-PL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06050"/>
            <a:ext cx="32480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26" y="850404"/>
            <a:ext cx="2581275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2716"/>
            <a:ext cx="281846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238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634082"/>
          </a:xfrm>
        </p:spPr>
        <p:txBody>
          <a:bodyPr>
            <a:normAutofit fontScale="90000"/>
          </a:bodyPr>
          <a:lstStyle/>
          <a:p>
            <a:r>
              <a:rPr lang="pl-PL" sz="2800" b="1" dirty="0" smtClean="0"/>
              <a:t>CZASY I WOJNY ŚWIATOWEJ – nowe emisje i nominały</a:t>
            </a:r>
            <a:br>
              <a:rPr lang="pl-PL" sz="2800" b="1" dirty="0" smtClean="0"/>
            </a:br>
            <a:r>
              <a:rPr lang="pl-PL" sz="2800" b="1" dirty="0" smtClean="0">
                <a:solidFill>
                  <a:srgbClr val="0070C0"/>
                </a:solidFill>
              </a:rPr>
              <a:t>OKUPACJA NIEMIECKA I AUSTRO-WĘGIERSKA </a:t>
            </a:r>
            <a:r>
              <a:rPr lang="pl-PL" sz="2200" b="1" dirty="0" smtClean="0"/>
              <a:t>(po klęsce Rosji w </a:t>
            </a:r>
            <a:r>
              <a:rPr lang="pl-PL" sz="2000" b="1" dirty="0" smtClean="0"/>
              <a:t>1915</a:t>
            </a:r>
            <a:r>
              <a:rPr lang="pl-PL" sz="2200" b="1" dirty="0" smtClean="0"/>
              <a:t> </a:t>
            </a:r>
            <a:r>
              <a:rPr lang="pl-PL" sz="2000" b="1" dirty="0" smtClean="0"/>
              <a:t>r.</a:t>
            </a:r>
            <a:r>
              <a:rPr lang="pl-PL" sz="2200" b="1" dirty="0" smtClean="0"/>
              <a:t>)</a:t>
            </a:r>
            <a:endParaRPr lang="pl-PL" sz="2200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"/>
          <a:stretch/>
        </p:blipFill>
        <p:spPr bwMode="auto">
          <a:xfrm>
            <a:off x="395536" y="1196752"/>
            <a:ext cx="3843090" cy="55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/>
          <a:stretch/>
        </p:blipFill>
        <p:spPr bwMode="auto">
          <a:xfrm>
            <a:off x="4572000" y="1284514"/>
            <a:ext cx="4032448" cy="53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07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5008" y="332656"/>
            <a:ext cx="8821488" cy="1143000"/>
          </a:xfrm>
        </p:spPr>
        <p:txBody>
          <a:bodyPr>
            <a:normAutofit fontScale="90000"/>
          </a:bodyPr>
          <a:lstStyle/>
          <a:p>
            <a:r>
              <a:rPr lang="pl-PL" sz="2500" b="1" dirty="0">
                <a:solidFill>
                  <a:prstClr val="black"/>
                </a:solidFill>
              </a:rPr>
              <a:t>CZASY I WOJNY ŚWIATOWEJ </a:t>
            </a:r>
            <a:r>
              <a:rPr lang="pl-PL" sz="2500" b="1" dirty="0" smtClean="0">
                <a:solidFill>
                  <a:prstClr val="black"/>
                </a:solidFill>
              </a:rPr>
              <a:t>- nowe </a:t>
            </a:r>
            <a:r>
              <a:rPr lang="pl-PL" sz="2500" b="1" dirty="0">
                <a:solidFill>
                  <a:prstClr val="black"/>
                </a:solidFill>
              </a:rPr>
              <a:t>emisje </a:t>
            </a:r>
            <a:r>
              <a:rPr lang="pl-PL" sz="2500" b="1" dirty="0" smtClean="0">
                <a:solidFill>
                  <a:prstClr val="black"/>
                </a:solidFill>
              </a:rPr>
              <a:t>i </a:t>
            </a:r>
            <a:r>
              <a:rPr lang="pl-PL" sz="2500" b="1" dirty="0" smtClean="0">
                <a:solidFill>
                  <a:srgbClr val="0070C0"/>
                </a:solidFill>
              </a:rPr>
              <a:t>pieniądze zastępcze</a:t>
            </a:r>
            <a:r>
              <a:rPr lang="pl-PL" sz="2500" b="1" dirty="0" smtClean="0">
                <a:solidFill>
                  <a:prstClr val="black"/>
                </a:solidFill>
              </a:rPr>
              <a:t/>
            </a:r>
            <a:br>
              <a:rPr lang="pl-PL" sz="2500" b="1" dirty="0" smtClean="0">
                <a:solidFill>
                  <a:prstClr val="black"/>
                </a:solidFill>
              </a:rPr>
            </a:br>
            <a:r>
              <a:rPr lang="pl-PL" sz="2500" b="1" dirty="0" smtClean="0">
                <a:solidFill>
                  <a:srgbClr val="FF0000"/>
                </a:solidFill>
              </a:rPr>
              <a:t>PROCES TEZAURYZACJI  </a:t>
            </a:r>
            <a:r>
              <a:rPr lang="pl-PL" sz="2500" b="1" dirty="0">
                <a:solidFill>
                  <a:srgbClr val="FF0000"/>
                </a:solidFill>
              </a:rPr>
              <a:t/>
            </a:r>
            <a:br>
              <a:rPr lang="pl-PL" sz="2500" b="1" dirty="0">
                <a:solidFill>
                  <a:srgbClr val="FF0000"/>
                </a:solidFill>
              </a:rPr>
            </a:b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704856" cy="540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78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U PROGU NIEPODLEGŁOŚCI - 1918</a:t>
            </a:r>
            <a:endParaRPr lang="pl-PL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052735"/>
            <a:ext cx="4289278" cy="552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728" y="6525344"/>
            <a:ext cx="35306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323528" y="1988840"/>
            <a:ext cx="4698528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l-PL" sz="1700" dirty="0" smtClean="0"/>
          </a:p>
          <a:p>
            <a:pPr>
              <a:buFont typeface="Arial" panose="020B0604020202020204" pitchFamily="34" charset="0"/>
              <a:buAutoNum type="arabicPeriod"/>
            </a:pPr>
            <a:r>
              <a:rPr lang="pl-PL" sz="1700" dirty="0" smtClean="0"/>
              <a:t>Ogromne zniszczenia po I wojnie światowej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pl-PL" sz="1700" dirty="0" smtClean="0"/>
              <a:t>Walka o granice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pl-PL" sz="1700" dirty="0" smtClean="0"/>
              <a:t>Obrona przed bolszewizmem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pl-PL" sz="1700" b="1" dirty="0" smtClean="0">
                <a:solidFill>
                  <a:srgbClr val="FF0000"/>
                </a:solidFill>
              </a:rPr>
              <a:t>Powojenny kryzys finansowy 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pl-PL" sz="1700" dirty="0" smtClean="0"/>
              <a:t>Spuścizna zaborów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pl-PL" sz="1700" dirty="0" smtClean="0"/>
              <a:t>Peryferyjność gospodarcza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pl-PL" sz="1700" dirty="0" smtClean="0"/>
              <a:t>Bieda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pl-PL" sz="1700" dirty="0" smtClean="0"/>
              <a:t>Analfabetyzm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pl-PL" sz="1700" dirty="0" smtClean="0"/>
              <a:t>Mniejszości narodowe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l-PL" sz="1700" dirty="0" smtClean="0"/>
              <a:t>10. Młoda demokracja</a:t>
            </a:r>
          </a:p>
          <a:p>
            <a:endParaRPr lang="pl-PL" sz="1700" dirty="0" smtClean="0"/>
          </a:p>
          <a:p>
            <a:endParaRPr lang="pl-PL" sz="1700" dirty="0" smtClean="0"/>
          </a:p>
          <a:p>
            <a:endParaRPr lang="pl-PL" sz="1700" dirty="0"/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323528" y="1335550"/>
            <a:ext cx="8229600" cy="869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2400" b="1" dirty="0" smtClean="0"/>
              <a:t>10 wyzwań </a:t>
            </a:r>
            <a:r>
              <a:rPr lang="pl-PL" sz="2400" dirty="0" smtClean="0"/>
              <a:t>stojących</a:t>
            </a:r>
            <a:br>
              <a:rPr lang="pl-PL" sz="2400" dirty="0" smtClean="0"/>
            </a:br>
            <a:r>
              <a:rPr lang="pl-PL" sz="2400" dirty="0" smtClean="0"/>
              <a:t>przed niepodległą Polską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68224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63272" cy="792088"/>
          </a:xfrm>
        </p:spPr>
        <p:txBody>
          <a:bodyPr>
            <a:noAutofit/>
          </a:bodyPr>
          <a:lstStyle/>
          <a:p>
            <a:r>
              <a:rPr lang="pl-PL" sz="2400" b="1" dirty="0" smtClean="0"/>
              <a:t>PIERWSZA REFORMA WALUTOWA (tymczasowe rozwiązanie)</a:t>
            </a:r>
            <a:endParaRPr lang="pl-PL" sz="2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908721"/>
            <a:ext cx="8496944" cy="2088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200" b="1" dirty="0" smtClean="0">
                <a:solidFill>
                  <a:srgbClr val="FF0000"/>
                </a:solidFill>
              </a:rPr>
              <a:t>1918-1924 </a:t>
            </a:r>
            <a:r>
              <a:rPr lang="pl-PL" sz="2200" b="1" dirty="0" smtClean="0"/>
              <a:t>- </a:t>
            </a:r>
            <a:r>
              <a:rPr lang="pl-PL" sz="2200" b="1" dirty="0"/>
              <a:t>emitent: </a:t>
            </a:r>
            <a:r>
              <a:rPr lang="pl-PL" sz="2200" b="1" dirty="0">
                <a:solidFill>
                  <a:srgbClr val="FF0000"/>
                </a:solidFill>
              </a:rPr>
              <a:t>Polska Krajowa Kasa Pożyczkowa</a:t>
            </a:r>
            <a:r>
              <a:rPr lang="pl-PL" sz="2200" b="1" dirty="0"/>
              <a:t> (rozpoczęła działalność w 1916 r.) </a:t>
            </a:r>
            <a:r>
              <a:rPr lang="pl-PL" sz="2200" b="1" dirty="0" smtClean="0"/>
              <a:t>nadal pełniła </a:t>
            </a:r>
            <a:r>
              <a:rPr lang="pl-PL" sz="2200" b="1" dirty="0"/>
              <a:t>rolę banku centralnego; emitowała walutę </a:t>
            </a:r>
            <a:r>
              <a:rPr lang="pl-PL" sz="2200" b="1" dirty="0" smtClean="0"/>
              <a:t>– </a:t>
            </a:r>
            <a:r>
              <a:rPr lang="pl-PL" sz="2200" b="1" dirty="0" smtClean="0">
                <a:solidFill>
                  <a:srgbClr val="FF0000"/>
                </a:solidFill>
              </a:rPr>
              <a:t>MARKA POLSKA. </a:t>
            </a:r>
          </a:p>
          <a:p>
            <a:pPr marL="0" indent="0">
              <a:buNone/>
            </a:pPr>
            <a:r>
              <a:rPr lang="pl-PL" sz="1600" b="1" dirty="0" smtClean="0"/>
              <a:t>Kursy </a:t>
            </a:r>
            <a:r>
              <a:rPr lang="pl-PL" sz="1600" b="1" dirty="0"/>
              <a:t>wymiany walut ustalono na: 100 marek polskich = 70 koron, 100 rubli = 216 marek polskich, 100 rubli = 216 marek polskich</a:t>
            </a:r>
            <a:r>
              <a:rPr lang="pl-PL" sz="1600" b="1" dirty="0" smtClean="0"/>
              <a:t>.  WALUTY ZABORCZE MOŻNA BYŁO WYMIENIAĆ DO 1924 r.</a:t>
            </a:r>
            <a:endParaRPr lang="pl-PL" sz="16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36912"/>
            <a:ext cx="5328592" cy="370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96" y="2812730"/>
            <a:ext cx="3353577" cy="166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97" y="4653136"/>
            <a:ext cx="3353576" cy="8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49280"/>
            <a:ext cx="2619375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35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528</Words>
  <Application>Microsoft Office PowerPoint</Application>
  <PresentationFormat>Pokaz na ekranie (4:3)</PresentationFormat>
  <Paragraphs>95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Prezentacja programu PowerPoint</vt:lpstr>
      <vt:lpstr>DLACZEGO „ZŁOTY”?</vt:lpstr>
      <vt:lpstr>Prezentacja programu PowerPoint</vt:lpstr>
      <vt:lpstr>DLACZEGO „ZŁOTY”?</vt:lpstr>
      <vt:lpstr>CZASY ZABORÓW RZECZYPOSPOLITEJ i WIELKIEJ WOJNY</vt:lpstr>
      <vt:lpstr>CZASY I WOJNY ŚWIATOWEJ – nowe emisje i nominały OKUPACJA NIEMIECKA I AUSTRO-WĘGIERSKA (po klęsce Rosji w 1915 r.)</vt:lpstr>
      <vt:lpstr>CZASY I WOJNY ŚWIATOWEJ - nowe emisje i pieniądze zastępcze PROCES TEZAURYZACJI   </vt:lpstr>
      <vt:lpstr>U PROGU NIEPODLEGŁOŚCI - 1918</vt:lpstr>
      <vt:lpstr>PIERWSZA REFORMA WALUTOWA (tymczasowe rozwiązanie)</vt:lpstr>
      <vt:lpstr>PROJEKTY REFORM SKARBOWYCH</vt:lpstr>
      <vt:lpstr>KRYZYS  FINANSOWY II RP i HIPERINFLACJA</vt:lpstr>
      <vt:lpstr>Prezentacja programu PowerPoint</vt:lpstr>
      <vt:lpstr>Prezentacja programu PowerPoint</vt:lpstr>
      <vt:lpstr>BANKNOTY BANKU POLSKIEGO I emisja 1919           II emisja 1924             III emisja 1931 </vt:lpstr>
      <vt:lpstr>Prezentacja programu PowerPoint</vt:lpstr>
      <vt:lpstr>Prezentacja programu PowerPoint</vt:lpstr>
      <vt:lpstr> </vt:lpstr>
      <vt:lpstr>Źródła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ZŁOTY POLSKI - DEBATA </dc:title>
  <dc:creator>Agnieszka</dc:creator>
  <cp:lastModifiedBy>Agnieszka</cp:lastModifiedBy>
  <cp:revision>60</cp:revision>
  <dcterms:created xsi:type="dcterms:W3CDTF">2024-02-17T18:34:59Z</dcterms:created>
  <dcterms:modified xsi:type="dcterms:W3CDTF">2024-02-24T22:54:31Z</dcterms:modified>
</cp:coreProperties>
</file>